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2" r:id="rId4"/>
    <p:sldId id="259" r:id="rId5"/>
    <p:sldId id="261" r:id="rId6"/>
    <p:sldId id="263" r:id="rId7"/>
    <p:sldId id="260" r:id="rId8"/>
    <p:sldId id="264" r:id="rId9"/>
    <p:sldId id="265" r:id="rId10"/>
    <p:sldId id="266" r:id="rId11"/>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9/1/2020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9/1/2020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9/1/2020</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Forfeiture Reform</a:t>
            </a:r>
          </a:p>
        </p:txBody>
      </p:sp>
      <p:sp>
        <p:nvSpPr>
          <p:cNvPr id="3" name="Subtitle 2"/>
          <p:cNvSpPr>
            <a:spLocks noGrp="1"/>
          </p:cNvSpPr>
          <p:nvPr>
            <p:ph type="subTitle" idx="1"/>
          </p:nvPr>
        </p:nvSpPr>
        <p:spPr/>
        <p:txBody>
          <a:bodyPr/>
          <a:lstStyle/>
          <a:p>
            <a:r>
              <a:rPr lang="en-US" dirty="0"/>
              <a:t>Input from the Solicitors</a:t>
            </a:r>
          </a:p>
        </p:txBody>
      </p:sp>
    </p:spTree>
    <p:extLst>
      <p:ext uri="{BB962C8B-B14F-4D97-AF65-F5344CB8AC3E}">
        <p14:creationId xmlns:p14="http://schemas.microsoft.com/office/powerpoint/2010/main" val="772117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BCAA4-83F3-44C7-9EA6-CF62A5F4B925}"/>
              </a:ext>
            </a:extLst>
          </p:cNvPr>
          <p:cNvSpPr>
            <a:spLocks noGrp="1"/>
          </p:cNvSpPr>
          <p:nvPr>
            <p:ph type="title"/>
          </p:nvPr>
        </p:nvSpPr>
        <p:spPr/>
        <p:txBody>
          <a:bodyPr/>
          <a:lstStyle/>
          <a:p>
            <a:r>
              <a:rPr lang="en-US" dirty="0"/>
              <a:t>Data Collection</a:t>
            </a:r>
          </a:p>
        </p:txBody>
      </p:sp>
      <p:sp>
        <p:nvSpPr>
          <p:cNvPr id="3" name="Content Placeholder 2">
            <a:extLst>
              <a:ext uri="{FF2B5EF4-FFF2-40B4-BE49-F238E27FC236}">
                <a16:creationId xmlns:a16="http://schemas.microsoft.com/office/drawing/2014/main" id="{418D7CA6-7984-42B4-A5B8-517323C80B49}"/>
              </a:ext>
            </a:extLst>
          </p:cNvPr>
          <p:cNvSpPr>
            <a:spLocks noGrp="1"/>
          </p:cNvSpPr>
          <p:nvPr>
            <p:ph idx="1"/>
          </p:nvPr>
        </p:nvSpPr>
        <p:spPr/>
        <p:txBody>
          <a:bodyPr/>
          <a:lstStyle/>
          <a:p>
            <a:r>
              <a:rPr lang="en-US" dirty="0"/>
              <a:t>Fund Databases for Solicitor’s</a:t>
            </a:r>
          </a:p>
          <a:p>
            <a:pPr lvl="1"/>
            <a:r>
              <a:rPr lang="en-US" dirty="0"/>
              <a:t>Policy driven by data</a:t>
            </a:r>
          </a:p>
        </p:txBody>
      </p:sp>
    </p:spTree>
    <p:extLst>
      <p:ext uri="{BB962C8B-B14F-4D97-AF65-F5344CB8AC3E}">
        <p14:creationId xmlns:p14="http://schemas.microsoft.com/office/powerpoint/2010/main" val="1187173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The Task:</a:t>
            </a:r>
            <a:endParaRPr lang="en-US" dirty="0"/>
          </a:p>
        </p:txBody>
      </p:sp>
      <p:sp>
        <p:nvSpPr>
          <p:cNvPr id="3" name="TextBox 2"/>
          <p:cNvSpPr txBox="1"/>
          <p:nvPr/>
        </p:nvSpPr>
        <p:spPr>
          <a:xfrm>
            <a:off x="1370319" y="1580605"/>
            <a:ext cx="7210697" cy="4401205"/>
          </a:xfrm>
          <a:prstGeom prst="rect">
            <a:avLst/>
          </a:prstGeom>
          <a:noFill/>
        </p:spPr>
        <p:txBody>
          <a:bodyPr wrap="square" rtlCol="0">
            <a:spAutoFit/>
          </a:bodyPr>
          <a:lstStyle/>
          <a:p>
            <a:r>
              <a:rPr lang="en-US" sz="2800" dirty="0"/>
              <a:t>Develop a forfeiture reform bill with the following features—</a:t>
            </a:r>
          </a:p>
          <a:p>
            <a:pPr marL="457200" indent="-457200">
              <a:buFont typeface="Arial" panose="020B0604020202020204" pitchFamily="34" charset="0"/>
              <a:buChar char="•"/>
            </a:pPr>
            <a:r>
              <a:rPr lang="en-US" sz="2800" dirty="0"/>
              <a:t>Convert the process from a civil proceeding to a criminal one.</a:t>
            </a:r>
          </a:p>
          <a:p>
            <a:pPr marL="457200" indent="-457200">
              <a:buFont typeface="Arial" panose="020B0604020202020204" pitchFamily="34" charset="0"/>
              <a:buChar char="•"/>
            </a:pPr>
            <a:r>
              <a:rPr lang="en-US" sz="2800" dirty="0"/>
              <a:t>Establish a seizure floor.</a:t>
            </a:r>
          </a:p>
          <a:p>
            <a:pPr marL="457200" indent="-457200">
              <a:buFont typeface="Arial" panose="020B0604020202020204" pitchFamily="34" charset="0"/>
              <a:buChar char="•"/>
            </a:pPr>
            <a:r>
              <a:rPr lang="en-US" sz="2800" dirty="0"/>
              <a:t>Abolish roadside seizures.</a:t>
            </a:r>
          </a:p>
          <a:p>
            <a:pPr marL="457200" indent="-457200">
              <a:buFont typeface="Arial" panose="020B0604020202020204" pitchFamily="34" charset="0"/>
              <a:buChar char="•"/>
            </a:pPr>
            <a:r>
              <a:rPr lang="en-US" sz="2800" dirty="0"/>
              <a:t>Address distribution of proceeds.</a:t>
            </a:r>
          </a:p>
          <a:p>
            <a:pPr marL="457200" indent="-457200">
              <a:buFont typeface="Arial" panose="020B0604020202020204" pitchFamily="34" charset="0"/>
              <a:buChar char="•"/>
            </a:pPr>
            <a:r>
              <a:rPr lang="en-US" sz="2800" dirty="0"/>
              <a:t>Include a timeline for judicial review.</a:t>
            </a:r>
          </a:p>
          <a:p>
            <a:pPr marL="457200" indent="-457200">
              <a:buFont typeface="Arial" panose="020B0604020202020204" pitchFamily="34" charset="0"/>
              <a:buChar char="•"/>
            </a:pPr>
            <a:r>
              <a:rPr lang="en-US" sz="2800" dirty="0"/>
              <a:t>Dissuade or discourage transfers to the federal forfeiture process.</a:t>
            </a:r>
          </a:p>
        </p:txBody>
      </p:sp>
    </p:spTree>
    <p:extLst>
      <p:ext uri="{BB962C8B-B14F-4D97-AF65-F5344CB8AC3E}">
        <p14:creationId xmlns:p14="http://schemas.microsoft.com/office/powerpoint/2010/main" val="2582541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83474"/>
            <a:ext cx="8596668" cy="1320800"/>
          </a:xfrm>
        </p:spPr>
        <p:txBody>
          <a:bodyPr>
            <a:normAutofit/>
          </a:bodyPr>
          <a:lstStyle/>
          <a:p>
            <a:r>
              <a:rPr lang="en-US" sz="4800" dirty="0"/>
              <a:t>The Task:</a:t>
            </a:r>
            <a:endParaRPr lang="en-US" dirty="0"/>
          </a:p>
        </p:txBody>
      </p:sp>
      <p:sp>
        <p:nvSpPr>
          <p:cNvPr id="3" name="TextBox 2"/>
          <p:cNvSpPr txBox="1"/>
          <p:nvPr/>
        </p:nvSpPr>
        <p:spPr>
          <a:xfrm>
            <a:off x="677334" y="1463038"/>
            <a:ext cx="8780175" cy="4770537"/>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400" dirty="0"/>
              <a:t>Seizure Floor—A judgment call open to debate.</a:t>
            </a:r>
          </a:p>
          <a:p>
            <a:pPr marL="457200" indent="-457200">
              <a:spcAft>
                <a:spcPts val="1200"/>
              </a:spcAft>
              <a:buFont typeface="Arial" panose="020B0604020202020204" pitchFamily="34" charset="0"/>
              <a:buChar char="•"/>
            </a:pPr>
            <a:r>
              <a:rPr lang="en-US" sz="2400" dirty="0"/>
              <a:t>Abolish Roadside Seizures—Easy to incorporate.</a:t>
            </a:r>
          </a:p>
          <a:p>
            <a:pPr marL="457200" indent="-457200">
              <a:spcAft>
                <a:spcPts val="1200"/>
              </a:spcAft>
              <a:buFont typeface="Arial" panose="020B0604020202020204" pitchFamily="34" charset="0"/>
              <a:buChar char="•"/>
            </a:pPr>
            <a:r>
              <a:rPr lang="en-US" sz="2400" dirty="0"/>
              <a:t>Address Distribution of Proceeds—Point of contention regarding whether localities will receive proceeds.  Requirement that all proceeds go to the State level are designed to kill forfeitures in South Carolina, not reform forfeitures.</a:t>
            </a:r>
          </a:p>
          <a:p>
            <a:pPr marL="457200" indent="-457200">
              <a:spcAft>
                <a:spcPts val="1200"/>
              </a:spcAft>
              <a:buFont typeface="Arial" panose="020B0604020202020204" pitchFamily="34" charset="0"/>
              <a:buChar char="•"/>
            </a:pPr>
            <a:r>
              <a:rPr lang="en-US" sz="2400" dirty="0"/>
              <a:t>Clear timelines are essential to any worthwhile reform.</a:t>
            </a:r>
          </a:p>
          <a:p>
            <a:pPr marL="457200" indent="-457200">
              <a:spcAft>
                <a:spcPts val="1200"/>
              </a:spcAft>
              <a:buFont typeface="Arial" panose="020B0604020202020204" pitchFamily="34" charset="0"/>
              <a:buChar char="•"/>
            </a:pPr>
            <a:r>
              <a:rPr lang="en-US" sz="2400" dirty="0"/>
              <a:t>We cannot change federal law but a fair and workable State forfeiture process will discourage transfer to the federal system.</a:t>
            </a:r>
          </a:p>
        </p:txBody>
      </p:sp>
    </p:spTree>
    <p:extLst>
      <p:ext uri="{BB962C8B-B14F-4D97-AF65-F5344CB8AC3E}">
        <p14:creationId xmlns:p14="http://schemas.microsoft.com/office/powerpoint/2010/main" val="2863039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The Real Task and Challenge:</a:t>
            </a:r>
            <a:endParaRPr lang="en-US" dirty="0"/>
          </a:p>
        </p:txBody>
      </p:sp>
      <p:sp>
        <p:nvSpPr>
          <p:cNvPr id="3" name="TextBox 2"/>
          <p:cNvSpPr txBox="1"/>
          <p:nvPr/>
        </p:nvSpPr>
        <p:spPr>
          <a:xfrm>
            <a:off x="1370319" y="1580605"/>
            <a:ext cx="7210697" cy="954107"/>
          </a:xfrm>
          <a:prstGeom prst="rect">
            <a:avLst/>
          </a:prstGeom>
          <a:noFill/>
        </p:spPr>
        <p:txBody>
          <a:bodyPr wrap="square" rtlCol="0">
            <a:spAutoFit/>
          </a:bodyPr>
          <a:lstStyle/>
          <a:p>
            <a:r>
              <a:rPr lang="en-US" sz="2800" dirty="0"/>
              <a:t>Converting the process from a civil process to a criminal one.</a:t>
            </a:r>
          </a:p>
        </p:txBody>
      </p:sp>
    </p:spTree>
    <p:extLst>
      <p:ext uri="{BB962C8B-B14F-4D97-AF65-F5344CB8AC3E}">
        <p14:creationId xmlns:p14="http://schemas.microsoft.com/office/powerpoint/2010/main" val="4126311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a:t>Convert to a Criminal Proceeding:</a:t>
            </a:r>
            <a:endParaRPr lang="en-US" dirty="0"/>
          </a:p>
        </p:txBody>
      </p:sp>
      <p:sp>
        <p:nvSpPr>
          <p:cNvPr id="3" name="TextBox 2"/>
          <p:cNvSpPr txBox="1"/>
          <p:nvPr/>
        </p:nvSpPr>
        <p:spPr>
          <a:xfrm>
            <a:off x="1370319" y="1580605"/>
            <a:ext cx="7210697" cy="5262979"/>
          </a:xfrm>
          <a:prstGeom prst="rect">
            <a:avLst/>
          </a:prstGeom>
          <a:noFill/>
        </p:spPr>
        <p:txBody>
          <a:bodyPr wrap="square" rtlCol="0">
            <a:spAutoFit/>
          </a:bodyPr>
          <a:lstStyle/>
          <a:p>
            <a:r>
              <a:rPr lang="en-US" sz="2800" dirty="0"/>
              <a:t>The Minnesota proposal places a criminal façade on a civil process.</a:t>
            </a:r>
          </a:p>
          <a:p>
            <a:pPr marL="457200" indent="-457200">
              <a:buFont typeface="Arial" panose="020B0604020202020204" pitchFamily="34" charset="0"/>
              <a:buChar char="•"/>
            </a:pPr>
            <a:r>
              <a:rPr lang="en-US" sz="2800" dirty="0"/>
              <a:t>Timelines and hearings not consistent with existing SC criminal process.</a:t>
            </a:r>
          </a:p>
          <a:p>
            <a:pPr marL="457200" indent="-457200">
              <a:buFont typeface="Arial" panose="020B0604020202020204" pitchFamily="34" charset="0"/>
              <a:buChar char="•"/>
            </a:pPr>
            <a:r>
              <a:rPr lang="en-US" sz="2800" dirty="0"/>
              <a:t>Notice requirements without explanation or definitions.</a:t>
            </a:r>
          </a:p>
          <a:p>
            <a:pPr marL="457200" indent="-457200">
              <a:buFont typeface="Arial" panose="020B0604020202020204" pitchFamily="34" charset="0"/>
              <a:buChar char="•"/>
            </a:pPr>
            <a:r>
              <a:rPr lang="en-US" sz="2800" dirty="0"/>
              <a:t>“Clear and convincing” standard.</a:t>
            </a:r>
          </a:p>
          <a:p>
            <a:pPr marL="457200" indent="-457200">
              <a:buFont typeface="Arial" panose="020B0604020202020204" pitchFamily="34" charset="0"/>
              <a:buChar char="•"/>
            </a:pPr>
            <a:r>
              <a:rPr lang="en-US" sz="2800" dirty="0"/>
              <a:t>Use of “Information in the Court” and Interrogatories.</a:t>
            </a:r>
          </a:p>
          <a:p>
            <a:pPr marL="457200" indent="-457200">
              <a:buFont typeface="Arial" panose="020B0604020202020204" pitchFamily="34" charset="0"/>
              <a:buChar char="•"/>
            </a:pPr>
            <a:r>
              <a:rPr lang="en-US" sz="2800" dirty="0"/>
              <a:t>Distribution to otherwise civil claimants uninvolved in the criminal action.</a:t>
            </a:r>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2517027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a:t>Convert to a Criminal Proceeding:</a:t>
            </a:r>
            <a:endParaRPr lang="en-US" dirty="0"/>
          </a:p>
        </p:txBody>
      </p:sp>
      <p:sp>
        <p:nvSpPr>
          <p:cNvPr id="3" name="TextBox 2"/>
          <p:cNvSpPr txBox="1"/>
          <p:nvPr/>
        </p:nvSpPr>
        <p:spPr>
          <a:xfrm>
            <a:off x="705394" y="1410786"/>
            <a:ext cx="8804365" cy="5693866"/>
          </a:xfrm>
          <a:prstGeom prst="rect">
            <a:avLst/>
          </a:prstGeom>
          <a:noFill/>
        </p:spPr>
        <p:txBody>
          <a:bodyPr wrap="square" rtlCol="0">
            <a:spAutoFit/>
          </a:bodyPr>
          <a:lstStyle/>
          <a:p>
            <a:r>
              <a:rPr lang="en-US" sz="2800" dirty="0"/>
              <a:t>Those features do nothing more than ensure that all forfeitures cease in South Carolina to the detriment of citizens and the benefit of those engaged in criminal activity.</a:t>
            </a:r>
          </a:p>
          <a:p>
            <a:pPr marL="457200" indent="-457200">
              <a:buFont typeface="Arial" panose="020B0604020202020204" pitchFamily="34" charset="0"/>
              <a:buChar char="•"/>
            </a:pPr>
            <a:r>
              <a:rPr lang="en-US" sz="2800" dirty="0"/>
              <a:t>Process lacks clarity for Solicitors’ Office attorneys handling the cases.</a:t>
            </a:r>
          </a:p>
          <a:p>
            <a:pPr marL="457200" indent="-457200">
              <a:buFont typeface="Arial" panose="020B0604020202020204" pitchFamily="34" charset="0"/>
              <a:buChar char="•"/>
            </a:pPr>
            <a:r>
              <a:rPr lang="en-US" sz="2800" dirty="0"/>
              <a:t>Unreasonable burden on Solicitors’ Office to search out potential recipients of ill-gotten gains to the benefit of the criminal defendant.</a:t>
            </a:r>
          </a:p>
          <a:p>
            <a:pPr marL="457200" indent="-457200">
              <a:buFont typeface="Arial" panose="020B0604020202020204" pitchFamily="34" charset="0"/>
              <a:buChar char="•"/>
            </a:pPr>
            <a:r>
              <a:rPr lang="en-US" sz="2800" dirty="0"/>
              <a:t>Exposes local law enforcement to potentially crippling liability while simultaneously taking proceeds from law enforcement.</a:t>
            </a:r>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2235401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a:t>Convert to a Criminal Proceeding:</a:t>
            </a:r>
            <a:endParaRPr lang="en-US" dirty="0"/>
          </a:p>
        </p:txBody>
      </p:sp>
      <p:sp>
        <p:nvSpPr>
          <p:cNvPr id="3" name="TextBox 2"/>
          <p:cNvSpPr txBox="1"/>
          <p:nvPr/>
        </p:nvSpPr>
        <p:spPr>
          <a:xfrm>
            <a:off x="1370319" y="1489164"/>
            <a:ext cx="7210697" cy="5262979"/>
          </a:xfrm>
          <a:prstGeom prst="rect">
            <a:avLst/>
          </a:prstGeom>
          <a:noFill/>
        </p:spPr>
        <p:txBody>
          <a:bodyPr wrap="square" rtlCol="0">
            <a:spAutoFit/>
          </a:bodyPr>
          <a:lstStyle/>
          <a:p>
            <a:r>
              <a:rPr lang="en-US" sz="2800" dirty="0"/>
              <a:t>The Solicitors’ proposal adopts the existing criminal process for the forfeiture proceeding.</a:t>
            </a:r>
          </a:p>
          <a:p>
            <a:pPr marL="457200" indent="-457200">
              <a:buFont typeface="Arial" panose="020B0604020202020204" pitchFamily="34" charset="0"/>
              <a:buChar char="•"/>
            </a:pPr>
            <a:r>
              <a:rPr lang="en-US" sz="2800" dirty="0"/>
              <a:t>Requires PC for Distribution level charge</a:t>
            </a:r>
          </a:p>
          <a:p>
            <a:pPr marL="457200" indent="-457200">
              <a:buFont typeface="Arial" panose="020B0604020202020204" pitchFamily="34" charset="0"/>
              <a:buChar char="•"/>
            </a:pPr>
            <a:r>
              <a:rPr lang="en-US" sz="2800" dirty="0"/>
              <a:t>Property is the bond</a:t>
            </a:r>
          </a:p>
          <a:p>
            <a:pPr marL="457200" indent="-457200">
              <a:buFont typeface="Arial" panose="020B0604020202020204" pitchFamily="34" charset="0"/>
              <a:buChar char="•"/>
            </a:pPr>
            <a:r>
              <a:rPr lang="en-US" sz="2800" dirty="0"/>
              <a:t>Appointed counsel for indigents</a:t>
            </a:r>
          </a:p>
          <a:p>
            <a:pPr marL="457200" indent="-457200">
              <a:buFont typeface="Arial" panose="020B0604020202020204" pitchFamily="34" charset="0"/>
              <a:buChar char="•"/>
            </a:pPr>
            <a:r>
              <a:rPr lang="en-US" sz="2800" dirty="0"/>
              <a:t>Established court appearances and preliminary hearings per SC Crim Proc.</a:t>
            </a:r>
          </a:p>
          <a:p>
            <a:pPr marL="457200" indent="-457200">
              <a:buFont typeface="Arial" panose="020B0604020202020204" pitchFamily="34" charset="0"/>
              <a:buChar char="•"/>
            </a:pPr>
            <a:r>
              <a:rPr lang="en-US" sz="2800" dirty="0"/>
              <a:t>Notice provided in step with the criminal docket.</a:t>
            </a:r>
          </a:p>
          <a:p>
            <a:pPr marL="457200" indent="-457200">
              <a:buFont typeface="Arial" panose="020B0604020202020204" pitchFamily="34" charset="0"/>
              <a:buChar char="•"/>
            </a:pPr>
            <a:r>
              <a:rPr lang="en-US" sz="2800" dirty="0"/>
              <a:t>Proof beyond a reasonable doubt.</a:t>
            </a:r>
          </a:p>
          <a:p>
            <a:pPr marL="457200" indent="-457200">
              <a:buFont typeface="Arial" panose="020B0604020202020204" pitchFamily="34" charset="0"/>
              <a:buChar char="•"/>
            </a:pPr>
            <a:r>
              <a:rPr lang="en-US" sz="2800" dirty="0"/>
              <a:t>Use of indictments and grand juries.</a:t>
            </a:r>
          </a:p>
        </p:txBody>
      </p:sp>
    </p:spTree>
    <p:extLst>
      <p:ext uri="{BB962C8B-B14F-4D97-AF65-F5344CB8AC3E}">
        <p14:creationId xmlns:p14="http://schemas.microsoft.com/office/powerpoint/2010/main" val="132374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a:t>Convert to a Criminal Proceeding:</a:t>
            </a:r>
            <a:endParaRPr lang="en-US" dirty="0"/>
          </a:p>
        </p:txBody>
      </p:sp>
      <p:sp>
        <p:nvSpPr>
          <p:cNvPr id="3" name="TextBox 2"/>
          <p:cNvSpPr txBox="1"/>
          <p:nvPr/>
        </p:nvSpPr>
        <p:spPr>
          <a:xfrm>
            <a:off x="1370319" y="1489164"/>
            <a:ext cx="7210697" cy="3785652"/>
          </a:xfrm>
          <a:prstGeom prst="rect">
            <a:avLst/>
          </a:prstGeom>
          <a:noFill/>
        </p:spPr>
        <p:txBody>
          <a:bodyPr wrap="square" rtlCol="0">
            <a:spAutoFit/>
          </a:bodyPr>
          <a:lstStyle/>
          <a:p>
            <a:r>
              <a:rPr lang="en-US" sz="2400" dirty="0"/>
              <a:t>The Solicitors’ proposal adopts the existing criminal process for the forfeiture proceeding.</a:t>
            </a:r>
          </a:p>
          <a:p>
            <a:pPr marL="457200" indent="-457200">
              <a:buFont typeface="Arial" panose="020B0604020202020204" pitchFamily="34" charset="0"/>
              <a:buChar char="•"/>
            </a:pPr>
            <a:r>
              <a:rPr lang="en-US" sz="2400" dirty="0"/>
              <a:t>Strictly limits consent forfeitures to informants and those who deny interest in the property</a:t>
            </a:r>
          </a:p>
          <a:p>
            <a:pPr marL="457200" indent="-457200">
              <a:buFont typeface="Arial" panose="020B0604020202020204" pitchFamily="34" charset="0"/>
              <a:buChar char="•"/>
            </a:pPr>
            <a:r>
              <a:rPr lang="en-US" sz="2400" dirty="0"/>
              <a:t>$500 floor imposed eliminates much of the abuse complained of</a:t>
            </a:r>
          </a:p>
          <a:p>
            <a:pPr marL="457200" indent="-457200">
              <a:buFont typeface="Arial" panose="020B0604020202020204" pitchFamily="34" charset="0"/>
              <a:buChar char="•"/>
            </a:pPr>
            <a:r>
              <a:rPr lang="en-US" sz="2400" dirty="0"/>
              <a:t>Jury trials (as required by law).</a:t>
            </a:r>
          </a:p>
          <a:p>
            <a:pPr marL="457200" indent="-457200">
              <a:buFont typeface="Arial" panose="020B0604020202020204" pitchFamily="34" charset="0"/>
              <a:buChar char="•"/>
            </a:pPr>
            <a:r>
              <a:rPr lang="en-US" sz="2400" dirty="0"/>
              <a:t>Provides a mechanism for innocent owners and lienholders to intervene at the outset of the case or after the defendant is convicted</a:t>
            </a:r>
          </a:p>
        </p:txBody>
      </p:sp>
    </p:spTree>
    <p:extLst>
      <p:ext uri="{BB962C8B-B14F-4D97-AF65-F5344CB8AC3E}">
        <p14:creationId xmlns:p14="http://schemas.microsoft.com/office/powerpoint/2010/main" val="2485381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9F6FA-0DFA-4BF4-AF5F-F7C524AAA68B}"/>
              </a:ext>
            </a:extLst>
          </p:cNvPr>
          <p:cNvSpPr>
            <a:spLocks noGrp="1"/>
          </p:cNvSpPr>
          <p:nvPr>
            <p:ph type="title"/>
          </p:nvPr>
        </p:nvSpPr>
        <p:spPr/>
        <p:txBody>
          <a:bodyPr/>
          <a:lstStyle/>
          <a:p>
            <a:r>
              <a:rPr lang="en-US" dirty="0"/>
              <a:t>Distribution of Funds</a:t>
            </a:r>
          </a:p>
        </p:txBody>
      </p:sp>
      <p:sp>
        <p:nvSpPr>
          <p:cNvPr id="3" name="Content Placeholder 2">
            <a:extLst>
              <a:ext uri="{FF2B5EF4-FFF2-40B4-BE49-F238E27FC236}">
                <a16:creationId xmlns:a16="http://schemas.microsoft.com/office/drawing/2014/main" id="{CE4678D1-8A9A-46FA-A5A0-BB9CE590B20B}"/>
              </a:ext>
            </a:extLst>
          </p:cNvPr>
          <p:cNvSpPr>
            <a:spLocks noGrp="1"/>
          </p:cNvSpPr>
          <p:nvPr>
            <p:ph idx="1"/>
          </p:nvPr>
        </p:nvSpPr>
        <p:spPr/>
        <p:txBody>
          <a:bodyPr/>
          <a:lstStyle/>
          <a:p>
            <a:r>
              <a:rPr lang="en-US" dirty="0"/>
              <a:t>Issue discussed but not resolved in the Clary committee</a:t>
            </a:r>
          </a:p>
          <a:p>
            <a:r>
              <a:rPr lang="en-US" dirty="0"/>
              <a:t>We propose two methods</a:t>
            </a:r>
          </a:p>
          <a:p>
            <a:pPr lvl="1"/>
            <a:r>
              <a:rPr lang="en-US" dirty="0"/>
              <a:t>Pool the money at the state level and distribute by LETC grant, OR,</a:t>
            </a:r>
          </a:p>
          <a:p>
            <a:pPr lvl="1"/>
            <a:r>
              <a:rPr lang="en-US" dirty="0"/>
              <a:t>Allow counties that establish a county-wide narcotics unit to pool all narcotics money and distribute among members based on membership in the unit.  All narcotics seizures must be accomplished through the unit regardless of who or where they are initiated.</a:t>
            </a:r>
          </a:p>
          <a:p>
            <a:pPr marL="457200" lvl="1" indent="0">
              <a:buNone/>
            </a:pPr>
            <a:r>
              <a:rPr lang="en-US" dirty="0"/>
              <a:t>This should provide ample incentive to form county-wide units which will lead to a higher quality of work and lower incidence of abuse.</a:t>
            </a:r>
          </a:p>
        </p:txBody>
      </p:sp>
    </p:spTree>
    <p:extLst>
      <p:ext uri="{BB962C8B-B14F-4D97-AF65-F5344CB8AC3E}">
        <p14:creationId xmlns:p14="http://schemas.microsoft.com/office/powerpoint/2010/main" val="97485114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4452</TotalTime>
  <Words>561</Words>
  <Application>Microsoft Office PowerPoint</Application>
  <PresentationFormat>Widescreen</PresentationFormat>
  <Paragraphs>54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Trebuchet MS</vt:lpstr>
      <vt:lpstr>Wingdings 3</vt:lpstr>
      <vt:lpstr>Facet</vt:lpstr>
      <vt:lpstr>Forfeiture Reform</vt:lpstr>
      <vt:lpstr>The Task:</vt:lpstr>
      <vt:lpstr>The Task:</vt:lpstr>
      <vt:lpstr>The Real Task and Challenge:</vt:lpstr>
      <vt:lpstr>Convert to a Criminal Proceeding:</vt:lpstr>
      <vt:lpstr>Convert to a Criminal Proceeding:</vt:lpstr>
      <vt:lpstr>Convert to a Criminal Proceeding:</vt:lpstr>
      <vt:lpstr>Convert to a Criminal Proceeding:</vt:lpstr>
      <vt:lpstr>Distribution of Funds</vt:lpstr>
      <vt:lpstr>Data Collection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Forfeiture Reform</dc:title>
  <dc:creator>Robinson, Leslie</dc:creator>
  <cp:lastModifiedBy>Emma Dean</cp:lastModifiedBy>
  <cp:revision>16</cp:revision>
  <cp:lastPrinted>2020-08-31T17:40:35Z</cp:lastPrinted>
  <dcterms:created xsi:type="dcterms:W3CDTF">2020-08-26T13:51:14Z</dcterms:created>
  <dcterms:modified xsi:type="dcterms:W3CDTF">2020-09-01T13:43:34Z</dcterms:modified>
</cp:coreProperties>
</file>